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4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79" r:id="rId13"/>
    <p:sldId id="266" r:id="rId14"/>
    <p:sldId id="267" r:id="rId15"/>
    <p:sldId id="268" r:id="rId16"/>
    <p:sldId id="269" r:id="rId17"/>
    <p:sldId id="280" r:id="rId18"/>
    <p:sldId id="270" r:id="rId19"/>
    <p:sldId id="271" r:id="rId20"/>
    <p:sldId id="272" r:id="rId21"/>
    <p:sldId id="273" r:id="rId22"/>
    <p:sldId id="274" r:id="rId23"/>
    <p:sldId id="275" r:id="rId24"/>
    <p:sldId id="278" r:id="rId25"/>
    <p:sldId id="282" r:id="rId26"/>
    <p:sldId id="276" r:id="rId27"/>
    <p:sldId id="281" r:id="rId28"/>
    <p:sldId id="277" r:id="rId29"/>
    <p:sldId id="283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7660A1-B30C-4C55-8284-EF7B3E59EC5B}" type="doc">
      <dgm:prSet loTypeId="urn:microsoft.com/office/officeart/2005/8/layout/pyramid2" loCatId="pyramid" qsTypeId="urn:microsoft.com/office/officeart/2005/8/quickstyle/3d2#1" qsCatId="3D" csTypeId="urn:microsoft.com/office/officeart/2005/8/colors/accent2_1" csCatId="accent2"/>
      <dgm:spPr/>
      <dgm:t>
        <a:bodyPr/>
        <a:lstStyle/>
        <a:p>
          <a:endParaRPr lang="en-IN"/>
        </a:p>
      </dgm:t>
    </dgm:pt>
    <dgm:pt modelId="{6C7E5535-A733-49E1-9AA1-7BD0D0B855CF}">
      <dgm:prSet custT="1"/>
      <dgm:spPr/>
      <dgm:t>
        <a:bodyPr/>
        <a:lstStyle/>
        <a:p>
          <a:pPr rtl="0"/>
          <a:r>
            <a:rPr lang="en-IN" sz="2800" b="1" dirty="0" smtClean="0">
              <a:solidFill>
                <a:srgbClr val="C00000"/>
              </a:solidFill>
            </a:rPr>
            <a:t>Microbiology </a:t>
          </a:r>
          <a:endParaRPr lang="en-IN" sz="2800" b="1" dirty="0">
            <a:solidFill>
              <a:srgbClr val="C00000"/>
            </a:solidFill>
          </a:endParaRPr>
        </a:p>
      </dgm:t>
    </dgm:pt>
    <dgm:pt modelId="{D3E2E374-70AF-420F-9EEB-8A018184F8B1}" type="parTrans" cxnId="{6A6516E3-0B0F-4498-A877-346EF556F709}">
      <dgm:prSet/>
      <dgm:spPr/>
      <dgm:t>
        <a:bodyPr/>
        <a:lstStyle/>
        <a:p>
          <a:endParaRPr lang="en-IN"/>
        </a:p>
      </dgm:t>
    </dgm:pt>
    <dgm:pt modelId="{218E5BF2-BA7F-4E32-865E-4FDFECEAD742}" type="sibTrans" cxnId="{6A6516E3-0B0F-4498-A877-346EF556F709}">
      <dgm:prSet/>
      <dgm:spPr/>
      <dgm:t>
        <a:bodyPr/>
        <a:lstStyle/>
        <a:p>
          <a:endParaRPr lang="en-IN"/>
        </a:p>
      </dgm:t>
    </dgm:pt>
    <dgm:pt modelId="{9AB3DFA8-6F96-4EEB-925A-795089FF949D}">
      <dgm:prSet custT="1"/>
      <dgm:spPr/>
      <dgm:t>
        <a:bodyPr/>
        <a:lstStyle/>
        <a:p>
          <a:pPr rtl="0"/>
          <a:r>
            <a:rPr lang="en-IN" sz="2800" b="1" dirty="0" smtClean="0">
              <a:solidFill>
                <a:srgbClr val="C00000"/>
              </a:solidFill>
            </a:rPr>
            <a:t>Immunology</a:t>
          </a:r>
          <a:endParaRPr lang="en-IN" sz="2800" b="1" dirty="0">
            <a:solidFill>
              <a:srgbClr val="C00000"/>
            </a:solidFill>
          </a:endParaRPr>
        </a:p>
      </dgm:t>
    </dgm:pt>
    <dgm:pt modelId="{AC7145C4-0BC6-4717-9F4F-B600070ADE15}" type="parTrans" cxnId="{96FCBD11-8796-4FCA-A1C6-0B76AD4A851B}">
      <dgm:prSet/>
      <dgm:spPr/>
      <dgm:t>
        <a:bodyPr/>
        <a:lstStyle/>
        <a:p>
          <a:endParaRPr lang="en-IN"/>
        </a:p>
      </dgm:t>
    </dgm:pt>
    <dgm:pt modelId="{C3AEC6A3-1EC5-41DC-8C44-7A6DC813F90D}" type="sibTrans" cxnId="{96FCBD11-8796-4FCA-A1C6-0B76AD4A851B}">
      <dgm:prSet/>
      <dgm:spPr/>
      <dgm:t>
        <a:bodyPr/>
        <a:lstStyle/>
        <a:p>
          <a:endParaRPr lang="en-IN"/>
        </a:p>
      </dgm:t>
    </dgm:pt>
    <dgm:pt modelId="{1ECD99A8-D44B-4231-A4E4-A4A806FF9464}">
      <dgm:prSet custT="1"/>
      <dgm:spPr/>
      <dgm:t>
        <a:bodyPr/>
        <a:lstStyle/>
        <a:p>
          <a:pPr rtl="0"/>
          <a:r>
            <a:rPr lang="en-IN" sz="2800" b="1" dirty="0" smtClean="0">
              <a:solidFill>
                <a:srgbClr val="C00000"/>
              </a:solidFill>
            </a:rPr>
            <a:t>Physiology </a:t>
          </a:r>
          <a:endParaRPr lang="en-IN" sz="2800" b="1" dirty="0">
            <a:solidFill>
              <a:srgbClr val="C00000"/>
            </a:solidFill>
          </a:endParaRPr>
        </a:p>
      </dgm:t>
    </dgm:pt>
    <dgm:pt modelId="{E474328F-510A-40C9-8299-2095367E10FF}" type="parTrans" cxnId="{6C6EABA7-E113-4D13-93DC-26237047F331}">
      <dgm:prSet/>
      <dgm:spPr/>
      <dgm:t>
        <a:bodyPr/>
        <a:lstStyle/>
        <a:p>
          <a:endParaRPr lang="en-IN"/>
        </a:p>
      </dgm:t>
    </dgm:pt>
    <dgm:pt modelId="{FD181F90-46E9-49C8-B3A5-CF64AD842EF0}" type="sibTrans" cxnId="{6C6EABA7-E113-4D13-93DC-26237047F331}">
      <dgm:prSet/>
      <dgm:spPr/>
      <dgm:t>
        <a:bodyPr/>
        <a:lstStyle/>
        <a:p>
          <a:endParaRPr lang="en-IN"/>
        </a:p>
      </dgm:t>
    </dgm:pt>
    <dgm:pt modelId="{9E4520FB-FF26-46CC-ABBA-E17E7AAA1009}" type="pres">
      <dgm:prSet presAssocID="{0B7660A1-B30C-4C55-8284-EF7B3E59EC5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2B53ADD-06A0-415C-8F31-F490C962014A}" type="pres">
      <dgm:prSet presAssocID="{0B7660A1-B30C-4C55-8284-EF7B3E59EC5B}" presName="pyramid" presStyleLbl="node1" presStyleIdx="0" presStyleCnt="1"/>
      <dgm:spPr/>
    </dgm:pt>
    <dgm:pt modelId="{047AF6AA-318E-4FC4-A890-3C2D89CFBDA4}" type="pres">
      <dgm:prSet presAssocID="{0B7660A1-B30C-4C55-8284-EF7B3E59EC5B}" presName="theList" presStyleCnt="0"/>
      <dgm:spPr/>
    </dgm:pt>
    <dgm:pt modelId="{3FD5EC76-2B57-4855-BE5B-40B26EEE71FA}" type="pres">
      <dgm:prSet presAssocID="{6C7E5535-A733-49E1-9AA1-7BD0D0B855C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FC1A7-D15C-49C2-9564-DC8431DF804A}" type="pres">
      <dgm:prSet presAssocID="{6C7E5535-A733-49E1-9AA1-7BD0D0B855CF}" presName="aSpace" presStyleCnt="0"/>
      <dgm:spPr/>
    </dgm:pt>
    <dgm:pt modelId="{2BDC1A78-ABE4-4225-A16E-F7A4FE6D05FB}" type="pres">
      <dgm:prSet presAssocID="{9AB3DFA8-6F96-4EEB-925A-795089FF949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E735C-92FD-42E2-B182-2D2F817BC0BB}" type="pres">
      <dgm:prSet presAssocID="{9AB3DFA8-6F96-4EEB-925A-795089FF949D}" presName="aSpace" presStyleCnt="0"/>
      <dgm:spPr/>
    </dgm:pt>
    <dgm:pt modelId="{C4FA24B9-F4B0-456E-9E66-B14806021C76}" type="pres">
      <dgm:prSet presAssocID="{1ECD99A8-D44B-4231-A4E4-A4A806FF946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76158-4B5C-427E-98B0-DBB649907128}" type="pres">
      <dgm:prSet presAssocID="{1ECD99A8-D44B-4231-A4E4-A4A806FF9464}" presName="aSpace" presStyleCnt="0"/>
      <dgm:spPr/>
    </dgm:pt>
  </dgm:ptLst>
  <dgm:cxnLst>
    <dgm:cxn modelId="{96FCBD11-8796-4FCA-A1C6-0B76AD4A851B}" srcId="{0B7660A1-B30C-4C55-8284-EF7B3E59EC5B}" destId="{9AB3DFA8-6F96-4EEB-925A-795089FF949D}" srcOrd="1" destOrd="0" parTransId="{AC7145C4-0BC6-4717-9F4F-B600070ADE15}" sibTransId="{C3AEC6A3-1EC5-41DC-8C44-7A6DC813F90D}"/>
    <dgm:cxn modelId="{70AD03F3-6866-4E2E-AFB1-AA22EEFD3B0D}" type="presOf" srcId="{0B7660A1-B30C-4C55-8284-EF7B3E59EC5B}" destId="{9E4520FB-FF26-46CC-ABBA-E17E7AAA1009}" srcOrd="0" destOrd="0" presId="urn:microsoft.com/office/officeart/2005/8/layout/pyramid2"/>
    <dgm:cxn modelId="{6C6EABA7-E113-4D13-93DC-26237047F331}" srcId="{0B7660A1-B30C-4C55-8284-EF7B3E59EC5B}" destId="{1ECD99A8-D44B-4231-A4E4-A4A806FF9464}" srcOrd="2" destOrd="0" parTransId="{E474328F-510A-40C9-8299-2095367E10FF}" sibTransId="{FD181F90-46E9-49C8-B3A5-CF64AD842EF0}"/>
    <dgm:cxn modelId="{E55CCEB8-4554-475D-8DAA-7E87A70CB2BC}" type="presOf" srcId="{1ECD99A8-D44B-4231-A4E4-A4A806FF9464}" destId="{C4FA24B9-F4B0-456E-9E66-B14806021C76}" srcOrd="0" destOrd="0" presId="urn:microsoft.com/office/officeart/2005/8/layout/pyramid2"/>
    <dgm:cxn modelId="{CC50DA22-A044-4EC8-8876-94915E836E48}" type="presOf" srcId="{9AB3DFA8-6F96-4EEB-925A-795089FF949D}" destId="{2BDC1A78-ABE4-4225-A16E-F7A4FE6D05FB}" srcOrd="0" destOrd="0" presId="urn:microsoft.com/office/officeart/2005/8/layout/pyramid2"/>
    <dgm:cxn modelId="{9ED6CBCF-46F7-4B0E-8848-AF79F6EDA700}" type="presOf" srcId="{6C7E5535-A733-49E1-9AA1-7BD0D0B855CF}" destId="{3FD5EC76-2B57-4855-BE5B-40B26EEE71FA}" srcOrd="0" destOrd="0" presId="urn:microsoft.com/office/officeart/2005/8/layout/pyramid2"/>
    <dgm:cxn modelId="{6A6516E3-0B0F-4498-A877-346EF556F709}" srcId="{0B7660A1-B30C-4C55-8284-EF7B3E59EC5B}" destId="{6C7E5535-A733-49E1-9AA1-7BD0D0B855CF}" srcOrd="0" destOrd="0" parTransId="{D3E2E374-70AF-420F-9EEB-8A018184F8B1}" sibTransId="{218E5BF2-BA7F-4E32-865E-4FDFECEAD742}"/>
    <dgm:cxn modelId="{E20C8445-EEF6-436C-8023-7CB3442E93C5}" type="presParOf" srcId="{9E4520FB-FF26-46CC-ABBA-E17E7AAA1009}" destId="{72B53ADD-06A0-415C-8F31-F490C962014A}" srcOrd="0" destOrd="0" presId="urn:microsoft.com/office/officeart/2005/8/layout/pyramid2"/>
    <dgm:cxn modelId="{D7F24026-C71A-465B-B3A8-850A045F2D0F}" type="presParOf" srcId="{9E4520FB-FF26-46CC-ABBA-E17E7AAA1009}" destId="{047AF6AA-318E-4FC4-A890-3C2D89CFBDA4}" srcOrd="1" destOrd="0" presId="urn:microsoft.com/office/officeart/2005/8/layout/pyramid2"/>
    <dgm:cxn modelId="{21115460-0994-4A29-B347-CD357087C571}" type="presParOf" srcId="{047AF6AA-318E-4FC4-A890-3C2D89CFBDA4}" destId="{3FD5EC76-2B57-4855-BE5B-40B26EEE71FA}" srcOrd="0" destOrd="0" presId="urn:microsoft.com/office/officeart/2005/8/layout/pyramid2"/>
    <dgm:cxn modelId="{8A8DD823-70B4-4FFE-8110-4452D40FCDFD}" type="presParOf" srcId="{047AF6AA-318E-4FC4-A890-3C2D89CFBDA4}" destId="{18FFC1A7-D15C-49C2-9564-DC8431DF804A}" srcOrd="1" destOrd="0" presId="urn:microsoft.com/office/officeart/2005/8/layout/pyramid2"/>
    <dgm:cxn modelId="{C708B99F-49E5-48A7-A49C-1BB144AD0B27}" type="presParOf" srcId="{047AF6AA-318E-4FC4-A890-3C2D89CFBDA4}" destId="{2BDC1A78-ABE4-4225-A16E-F7A4FE6D05FB}" srcOrd="2" destOrd="0" presId="urn:microsoft.com/office/officeart/2005/8/layout/pyramid2"/>
    <dgm:cxn modelId="{A9EC75C0-F9E0-4001-A307-F9EB5739DD84}" type="presParOf" srcId="{047AF6AA-318E-4FC4-A890-3C2D89CFBDA4}" destId="{C80E735C-92FD-42E2-B182-2D2F817BC0BB}" srcOrd="3" destOrd="0" presId="urn:microsoft.com/office/officeart/2005/8/layout/pyramid2"/>
    <dgm:cxn modelId="{8DD4EE81-85FD-43C6-A536-FC5543941A30}" type="presParOf" srcId="{047AF6AA-318E-4FC4-A890-3C2D89CFBDA4}" destId="{C4FA24B9-F4B0-456E-9E66-B14806021C76}" srcOrd="4" destOrd="0" presId="urn:microsoft.com/office/officeart/2005/8/layout/pyramid2"/>
    <dgm:cxn modelId="{F6CA9765-AB73-44F1-8BA8-86CE5146E66A}" type="presParOf" srcId="{047AF6AA-318E-4FC4-A890-3C2D89CFBDA4}" destId="{F2576158-4B5C-427E-98B0-DBB64990712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1F950-15A6-4280-B5AD-5E1C0EA8CB9F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IN"/>
        </a:p>
      </dgm:t>
    </dgm:pt>
    <dgm:pt modelId="{274694B0-F563-425D-93CE-383E3D73C5AE}">
      <dgm:prSet custT="1"/>
      <dgm:spPr/>
      <dgm:t>
        <a:bodyPr/>
        <a:lstStyle/>
        <a:p>
          <a:pPr rtl="0"/>
          <a:r>
            <a:rPr lang="en-IN" sz="2400" b="1" dirty="0" smtClean="0"/>
            <a:t>(1) </a:t>
          </a:r>
          <a:r>
            <a:rPr lang="en-IN" sz="2400" b="1" i="1" dirty="0" smtClean="0"/>
            <a:t>ask (identify patient’s tobacco use status), </a:t>
          </a:r>
          <a:endParaRPr lang="en-IN" sz="2400" b="1" i="1" dirty="0"/>
        </a:p>
      </dgm:t>
    </dgm:pt>
    <dgm:pt modelId="{E608291D-7AA6-4FF4-BF99-173B68CC98A7}" type="parTrans" cxnId="{483CE003-7D91-4F89-9C70-A93C68723BC3}">
      <dgm:prSet/>
      <dgm:spPr/>
      <dgm:t>
        <a:bodyPr/>
        <a:lstStyle/>
        <a:p>
          <a:endParaRPr lang="en-IN"/>
        </a:p>
      </dgm:t>
    </dgm:pt>
    <dgm:pt modelId="{F7BCFAF2-158A-4E89-957A-B1552B4CCF04}" type="sibTrans" cxnId="{483CE003-7D91-4F89-9C70-A93C68723BC3}">
      <dgm:prSet/>
      <dgm:spPr/>
      <dgm:t>
        <a:bodyPr/>
        <a:lstStyle/>
        <a:p>
          <a:endParaRPr lang="en-IN"/>
        </a:p>
      </dgm:t>
    </dgm:pt>
    <dgm:pt modelId="{229EF9A4-8457-4828-A64D-6BA33A8EC6C1}">
      <dgm:prSet custT="1"/>
      <dgm:spPr/>
      <dgm:t>
        <a:bodyPr/>
        <a:lstStyle/>
        <a:p>
          <a:pPr rtl="0"/>
          <a:r>
            <a:rPr lang="en-IN" sz="2400" b="1" i="1" dirty="0" smtClean="0"/>
            <a:t>(2) advise (on associations between oral disease and smoking and the benefits of cessation), </a:t>
          </a:r>
          <a:endParaRPr lang="en-IN" sz="2400" b="1" i="1" dirty="0"/>
        </a:p>
      </dgm:t>
    </dgm:pt>
    <dgm:pt modelId="{DF8F9F6B-07CC-4F48-9521-1E8CD4B68398}" type="parTrans" cxnId="{87D1F463-A3E0-4CB1-A272-4BBFCD96D6A2}">
      <dgm:prSet/>
      <dgm:spPr/>
      <dgm:t>
        <a:bodyPr/>
        <a:lstStyle/>
        <a:p>
          <a:endParaRPr lang="en-IN"/>
        </a:p>
      </dgm:t>
    </dgm:pt>
    <dgm:pt modelId="{F04BD75B-7F02-4A91-8CC8-A440AAF152E0}" type="sibTrans" cxnId="{87D1F463-A3E0-4CB1-A272-4BBFCD96D6A2}">
      <dgm:prSet/>
      <dgm:spPr/>
      <dgm:t>
        <a:bodyPr/>
        <a:lstStyle/>
        <a:p>
          <a:endParaRPr lang="en-IN"/>
        </a:p>
      </dgm:t>
    </dgm:pt>
    <dgm:pt modelId="{10E64426-6E15-4F92-97EC-EA6EE68E904D}">
      <dgm:prSet custT="1"/>
      <dgm:spPr/>
      <dgm:t>
        <a:bodyPr/>
        <a:lstStyle/>
        <a:p>
          <a:pPr rtl="0"/>
          <a:r>
            <a:rPr lang="en-IN" sz="2400" b="1" i="1" dirty="0" smtClean="0"/>
            <a:t>(3) assess (patient’s interest and readiness to participate in tobacco cessation programs),</a:t>
          </a:r>
          <a:endParaRPr lang="en-IN" sz="2400" b="1" dirty="0"/>
        </a:p>
      </dgm:t>
    </dgm:pt>
    <dgm:pt modelId="{CF3BAEBC-84E2-40CE-8E55-856C3E88DDAC}" type="parTrans" cxnId="{A9B48A9C-F2FD-45B1-888D-D83AFA6C8A1C}">
      <dgm:prSet/>
      <dgm:spPr/>
      <dgm:t>
        <a:bodyPr/>
        <a:lstStyle/>
        <a:p>
          <a:endParaRPr lang="en-IN"/>
        </a:p>
      </dgm:t>
    </dgm:pt>
    <dgm:pt modelId="{A63E2DED-AD5D-4E28-942A-B1511DE8B6AD}" type="sibTrans" cxnId="{A9B48A9C-F2FD-45B1-888D-D83AFA6C8A1C}">
      <dgm:prSet/>
      <dgm:spPr/>
      <dgm:t>
        <a:bodyPr/>
        <a:lstStyle/>
        <a:p>
          <a:endParaRPr lang="en-IN"/>
        </a:p>
      </dgm:t>
    </dgm:pt>
    <dgm:pt modelId="{DEBD0A2A-64FD-4595-947E-CAF28FB23A9C}">
      <dgm:prSet custT="1"/>
      <dgm:spPr/>
      <dgm:t>
        <a:bodyPr/>
        <a:lstStyle/>
        <a:p>
          <a:pPr rtl="0"/>
          <a:r>
            <a:rPr lang="en-IN" sz="2400" b="1" i="1" dirty="0" smtClean="0"/>
            <a:t>(4) assist (use appropriate techniques to assist patient in tobacco cessation), and </a:t>
          </a:r>
          <a:endParaRPr lang="en-IN" sz="2400" b="1" i="1" dirty="0"/>
        </a:p>
      </dgm:t>
    </dgm:pt>
    <dgm:pt modelId="{80FDB8CD-3BE8-40E2-86A9-95373537C34C}" type="parTrans" cxnId="{EE25C18B-C703-4019-82A5-8F83BF0CA04D}">
      <dgm:prSet/>
      <dgm:spPr/>
      <dgm:t>
        <a:bodyPr/>
        <a:lstStyle/>
        <a:p>
          <a:endParaRPr lang="en-IN"/>
        </a:p>
      </dgm:t>
    </dgm:pt>
    <dgm:pt modelId="{39A087A0-2053-411F-933A-FE7DA6CBB942}" type="sibTrans" cxnId="{EE25C18B-C703-4019-82A5-8F83BF0CA04D}">
      <dgm:prSet/>
      <dgm:spPr/>
      <dgm:t>
        <a:bodyPr/>
        <a:lstStyle/>
        <a:p>
          <a:endParaRPr lang="en-IN"/>
        </a:p>
      </dgm:t>
    </dgm:pt>
    <dgm:pt modelId="{4BEBB66D-9613-44CD-AD89-0F0740427F95}">
      <dgm:prSet custT="1"/>
      <dgm:spPr/>
      <dgm:t>
        <a:bodyPr/>
        <a:lstStyle/>
        <a:p>
          <a:pPr rtl="0"/>
          <a:r>
            <a:rPr lang="en-IN" sz="2400" b="1" i="1" dirty="0" smtClean="0"/>
            <a:t>(5) arrange (follow-up contacts with the patient) </a:t>
          </a:r>
          <a:endParaRPr lang="en-IN" sz="2400" b="1" dirty="0"/>
        </a:p>
      </dgm:t>
    </dgm:pt>
    <dgm:pt modelId="{92A0B972-DC5B-4EAD-9A7A-4A10636BAB2D}" type="parTrans" cxnId="{5D58CF3D-5629-4D2C-99E5-434DB026B662}">
      <dgm:prSet/>
      <dgm:spPr/>
      <dgm:t>
        <a:bodyPr/>
        <a:lstStyle/>
        <a:p>
          <a:endParaRPr lang="en-IN"/>
        </a:p>
      </dgm:t>
    </dgm:pt>
    <dgm:pt modelId="{532F924E-0F18-4316-A23C-37DD4FA3DAB8}" type="sibTrans" cxnId="{5D58CF3D-5629-4D2C-99E5-434DB026B662}">
      <dgm:prSet/>
      <dgm:spPr/>
      <dgm:t>
        <a:bodyPr/>
        <a:lstStyle/>
        <a:p>
          <a:endParaRPr lang="en-IN"/>
        </a:p>
      </dgm:t>
    </dgm:pt>
    <dgm:pt modelId="{1E42B767-8F43-436F-9496-519078B611DF}" type="pres">
      <dgm:prSet presAssocID="{52E1F950-15A6-4280-B5AD-5E1C0EA8CB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0D9E7D-4545-4712-86D6-C38ED6BCBED8}" type="pres">
      <dgm:prSet presAssocID="{274694B0-F563-425D-93CE-383E3D73C5A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F1E48-4B23-4249-83C6-6FBE23E8CB16}" type="pres">
      <dgm:prSet presAssocID="{F7BCFAF2-158A-4E89-957A-B1552B4CCF04}" presName="spacer" presStyleCnt="0"/>
      <dgm:spPr/>
    </dgm:pt>
    <dgm:pt modelId="{1AC31346-E88F-4550-B1AE-BFD61F4F5DB9}" type="pres">
      <dgm:prSet presAssocID="{229EF9A4-8457-4828-A64D-6BA33A8EC6C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18D41-BC80-4313-BE02-3056E1E8045D}" type="pres">
      <dgm:prSet presAssocID="{F04BD75B-7F02-4A91-8CC8-A440AAF152E0}" presName="spacer" presStyleCnt="0"/>
      <dgm:spPr/>
    </dgm:pt>
    <dgm:pt modelId="{36032F32-244C-42A9-84E0-C8D1780B6D3E}" type="pres">
      <dgm:prSet presAssocID="{10E64426-6E15-4F92-97EC-EA6EE68E904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25399-21AB-4951-8137-1E91F98B2357}" type="pres">
      <dgm:prSet presAssocID="{A63E2DED-AD5D-4E28-942A-B1511DE8B6AD}" presName="spacer" presStyleCnt="0"/>
      <dgm:spPr/>
    </dgm:pt>
    <dgm:pt modelId="{6E0CC521-3C4F-4AC3-8520-A7CF0E648CB1}" type="pres">
      <dgm:prSet presAssocID="{DEBD0A2A-64FD-4595-947E-CAF28FB23A9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4659B-014D-46F2-8984-C087D0DE745A}" type="pres">
      <dgm:prSet presAssocID="{39A087A0-2053-411F-933A-FE7DA6CBB942}" presName="spacer" presStyleCnt="0"/>
      <dgm:spPr/>
    </dgm:pt>
    <dgm:pt modelId="{8924B77E-706E-471C-B05F-0A18D6367CCD}" type="pres">
      <dgm:prSet presAssocID="{4BEBB66D-9613-44CD-AD89-0F0740427F9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E25C18B-C703-4019-82A5-8F83BF0CA04D}" srcId="{52E1F950-15A6-4280-B5AD-5E1C0EA8CB9F}" destId="{DEBD0A2A-64FD-4595-947E-CAF28FB23A9C}" srcOrd="3" destOrd="0" parTransId="{80FDB8CD-3BE8-40E2-86A9-95373537C34C}" sibTransId="{39A087A0-2053-411F-933A-FE7DA6CBB942}"/>
    <dgm:cxn modelId="{2F1D24FC-FA38-414E-9285-33155675E72F}" type="presOf" srcId="{274694B0-F563-425D-93CE-383E3D73C5AE}" destId="{B80D9E7D-4545-4712-86D6-C38ED6BCBED8}" srcOrd="0" destOrd="0" presId="urn:microsoft.com/office/officeart/2005/8/layout/vList2"/>
    <dgm:cxn modelId="{5D58CF3D-5629-4D2C-99E5-434DB026B662}" srcId="{52E1F950-15A6-4280-B5AD-5E1C0EA8CB9F}" destId="{4BEBB66D-9613-44CD-AD89-0F0740427F95}" srcOrd="4" destOrd="0" parTransId="{92A0B972-DC5B-4EAD-9A7A-4A10636BAB2D}" sibTransId="{532F924E-0F18-4316-A23C-37DD4FA3DAB8}"/>
    <dgm:cxn modelId="{483CE003-7D91-4F89-9C70-A93C68723BC3}" srcId="{52E1F950-15A6-4280-B5AD-5E1C0EA8CB9F}" destId="{274694B0-F563-425D-93CE-383E3D73C5AE}" srcOrd="0" destOrd="0" parTransId="{E608291D-7AA6-4FF4-BF99-173B68CC98A7}" sibTransId="{F7BCFAF2-158A-4E89-957A-B1552B4CCF04}"/>
    <dgm:cxn modelId="{136E2C91-0C63-489E-A452-F314F2D28E3F}" type="presOf" srcId="{DEBD0A2A-64FD-4595-947E-CAF28FB23A9C}" destId="{6E0CC521-3C4F-4AC3-8520-A7CF0E648CB1}" srcOrd="0" destOrd="0" presId="urn:microsoft.com/office/officeart/2005/8/layout/vList2"/>
    <dgm:cxn modelId="{87D1F463-A3E0-4CB1-A272-4BBFCD96D6A2}" srcId="{52E1F950-15A6-4280-B5AD-5E1C0EA8CB9F}" destId="{229EF9A4-8457-4828-A64D-6BA33A8EC6C1}" srcOrd="1" destOrd="0" parTransId="{DF8F9F6B-07CC-4F48-9521-1E8CD4B68398}" sibTransId="{F04BD75B-7F02-4A91-8CC8-A440AAF152E0}"/>
    <dgm:cxn modelId="{27C1C50B-B307-4D72-811D-1A5589A0FC2E}" type="presOf" srcId="{52E1F950-15A6-4280-B5AD-5E1C0EA8CB9F}" destId="{1E42B767-8F43-436F-9496-519078B611DF}" srcOrd="0" destOrd="0" presId="urn:microsoft.com/office/officeart/2005/8/layout/vList2"/>
    <dgm:cxn modelId="{E5DEE2C0-B341-4933-B8ED-EFF28FBC9505}" type="presOf" srcId="{10E64426-6E15-4F92-97EC-EA6EE68E904D}" destId="{36032F32-244C-42A9-84E0-C8D1780B6D3E}" srcOrd="0" destOrd="0" presId="urn:microsoft.com/office/officeart/2005/8/layout/vList2"/>
    <dgm:cxn modelId="{A9B48A9C-F2FD-45B1-888D-D83AFA6C8A1C}" srcId="{52E1F950-15A6-4280-B5AD-5E1C0EA8CB9F}" destId="{10E64426-6E15-4F92-97EC-EA6EE68E904D}" srcOrd="2" destOrd="0" parTransId="{CF3BAEBC-84E2-40CE-8E55-856C3E88DDAC}" sibTransId="{A63E2DED-AD5D-4E28-942A-B1511DE8B6AD}"/>
    <dgm:cxn modelId="{2A71E341-2753-4A87-B53E-0B79A77E6C86}" type="presOf" srcId="{4BEBB66D-9613-44CD-AD89-0F0740427F95}" destId="{8924B77E-706E-471C-B05F-0A18D6367CCD}" srcOrd="0" destOrd="0" presId="urn:microsoft.com/office/officeart/2005/8/layout/vList2"/>
    <dgm:cxn modelId="{60241FA4-B635-46C2-8A93-6859DF158E48}" type="presOf" srcId="{229EF9A4-8457-4828-A64D-6BA33A8EC6C1}" destId="{1AC31346-E88F-4550-B1AE-BFD61F4F5DB9}" srcOrd="0" destOrd="0" presId="urn:microsoft.com/office/officeart/2005/8/layout/vList2"/>
    <dgm:cxn modelId="{4039DE71-EDFB-4906-BC5E-E823A1DBB589}" type="presParOf" srcId="{1E42B767-8F43-436F-9496-519078B611DF}" destId="{B80D9E7D-4545-4712-86D6-C38ED6BCBED8}" srcOrd="0" destOrd="0" presId="urn:microsoft.com/office/officeart/2005/8/layout/vList2"/>
    <dgm:cxn modelId="{54D40ED4-BF91-41A0-8F45-B96F823470CD}" type="presParOf" srcId="{1E42B767-8F43-436F-9496-519078B611DF}" destId="{77FF1E48-4B23-4249-83C6-6FBE23E8CB16}" srcOrd="1" destOrd="0" presId="urn:microsoft.com/office/officeart/2005/8/layout/vList2"/>
    <dgm:cxn modelId="{4A2949BF-5BC3-4B23-807E-7500AF02CC37}" type="presParOf" srcId="{1E42B767-8F43-436F-9496-519078B611DF}" destId="{1AC31346-E88F-4550-B1AE-BFD61F4F5DB9}" srcOrd="2" destOrd="0" presId="urn:microsoft.com/office/officeart/2005/8/layout/vList2"/>
    <dgm:cxn modelId="{51E78988-1DBC-4E26-BB5B-BC549606906E}" type="presParOf" srcId="{1E42B767-8F43-436F-9496-519078B611DF}" destId="{F9E18D41-BC80-4313-BE02-3056E1E8045D}" srcOrd="3" destOrd="0" presId="urn:microsoft.com/office/officeart/2005/8/layout/vList2"/>
    <dgm:cxn modelId="{5FE27135-A127-4DEF-93CC-C03FF1007331}" type="presParOf" srcId="{1E42B767-8F43-436F-9496-519078B611DF}" destId="{36032F32-244C-42A9-84E0-C8D1780B6D3E}" srcOrd="4" destOrd="0" presId="urn:microsoft.com/office/officeart/2005/8/layout/vList2"/>
    <dgm:cxn modelId="{A9E51D3A-BEE2-45E9-88B2-254234BE606B}" type="presParOf" srcId="{1E42B767-8F43-436F-9496-519078B611DF}" destId="{6B525399-21AB-4951-8137-1E91F98B2357}" srcOrd="5" destOrd="0" presId="urn:microsoft.com/office/officeart/2005/8/layout/vList2"/>
    <dgm:cxn modelId="{4E4B1B7E-A1A5-4EF7-AC4A-0DB0FC583DFC}" type="presParOf" srcId="{1E42B767-8F43-436F-9496-519078B611DF}" destId="{6E0CC521-3C4F-4AC3-8520-A7CF0E648CB1}" srcOrd="6" destOrd="0" presId="urn:microsoft.com/office/officeart/2005/8/layout/vList2"/>
    <dgm:cxn modelId="{3B51C998-B965-4F03-A6FB-20AE8FEFE0D7}" type="presParOf" srcId="{1E42B767-8F43-436F-9496-519078B611DF}" destId="{F454659B-014D-46F2-8984-C087D0DE745A}" srcOrd="7" destOrd="0" presId="urn:microsoft.com/office/officeart/2005/8/layout/vList2"/>
    <dgm:cxn modelId="{B3F1F38D-DBF8-46CE-8AE0-C3A1B4E60F80}" type="presParOf" srcId="{1E42B767-8F43-436F-9496-519078B611DF}" destId="{8924B77E-706E-471C-B05F-0A18D6367C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B53ADD-06A0-415C-8F31-F490C962014A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D5EC76-2B57-4855-BE5B-40B26EEE71FA}">
      <dsp:nvSpPr>
        <dsp:cNvPr id="0" name=""/>
        <dsp:cNvSpPr/>
      </dsp:nvSpPr>
      <dsp:spPr>
        <a:xfrm>
          <a:off x="3775352" y="455027"/>
          <a:ext cx="2941875" cy="107138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rgbClr val="C00000"/>
              </a:solidFill>
            </a:rPr>
            <a:t>Microbiology </a:t>
          </a:r>
          <a:endParaRPr lang="en-IN" sz="2800" b="1" kern="1200" dirty="0">
            <a:solidFill>
              <a:srgbClr val="C00000"/>
            </a:solidFill>
          </a:endParaRPr>
        </a:p>
      </dsp:txBody>
      <dsp:txXfrm>
        <a:off x="3775352" y="455027"/>
        <a:ext cx="2941875" cy="1071380"/>
      </dsp:txXfrm>
    </dsp:sp>
    <dsp:sp modelId="{2BDC1A78-ABE4-4225-A16E-F7A4FE6D05FB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rgbClr val="C00000"/>
              </a:solidFill>
            </a:rPr>
            <a:t>Immunology</a:t>
          </a:r>
          <a:endParaRPr lang="en-IN" sz="2800" b="1" kern="1200" dirty="0">
            <a:solidFill>
              <a:srgbClr val="C00000"/>
            </a:solidFill>
          </a:endParaRPr>
        </a:p>
      </dsp:txBody>
      <dsp:txXfrm>
        <a:off x="3775352" y="1660330"/>
        <a:ext cx="2941875" cy="1071380"/>
      </dsp:txXfrm>
    </dsp:sp>
    <dsp:sp modelId="{C4FA24B9-F4B0-456E-9E66-B14806021C76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kern="1200" dirty="0" smtClean="0">
              <a:solidFill>
                <a:srgbClr val="C00000"/>
              </a:solidFill>
            </a:rPr>
            <a:t>Physiology </a:t>
          </a:r>
          <a:endParaRPr lang="en-IN" sz="2800" b="1" kern="1200" dirty="0">
            <a:solidFill>
              <a:srgbClr val="C00000"/>
            </a:solidFill>
          </a:endParaRPr>
        </a:p>
      </dsp:txBody>
      <dsp:txXfrm>
        <a:off x="3775352" y="2865632"/>
        <a:ext cx="2941875" cy="1071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0D9E7D-4545-4712-86D6-C38ED6BCBED8}">
      <dsp:nvSpPr>
        <dsp:cNvPr id="0" name=""/>
        <dsp:cNvSpPr/>
      </dsp:nvSpPr>
      <dsp:spPr>
        <a:xfrm>
          <a:off x="0" y="907"/>
          <a:ext cx="8229600" cy="8939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(1) </a:t>
          </a:r>
          <a:r>
            <a:rPr lang="en-IN" sz="2400" b="1" i="1" kern="1200" dirty="0" smtClean="0"/>
            <a:t>ask (identify patient’s tobacco use status), </a:t>
          </a:r>
          <a:endParaRPr lang="en-IN" sz="2400" b="1" i="1" kern="1200" dirty="0"/>
        </a:p>
      </dsp:txBody>
      <dsp:txXfrm>
        <a:off x="0" y="907"/>
        <a:ext cx="8229600" cy="893995"/>
      </dsp:txXfrm>
    </dsp:sp>
    <dsp:sp modelId="{1AC31346-E88F-4550-B1AE-BFD61F4F5DB9}">
      <dsp:nvSpPr>
        <dsp:cNvPr id="0" name=""/>
        <dsp:cNvSpPr/>
      </dsp:nvSpPr>
      <dsp:spPr>
        <a:xfrm>
          <a:off x="0" y="908445"/>
          <a:ext cx="8229600" cy="8939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8968"/>
                <a:satOff val="-1006"/>
                <a:lumOff val="64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(2) advise (on associations between oral disease and smoking and the benefits of cessation), </a:t>
          </a:r>
          <a:endParaRPr lang="en-IN" sz="2400" b="1" i="1" kern="1200" dirty="0"/>
        </a:p>
      </dsp:txBody>
      <dsp:txXfrm>
        <a:off x="0" y="908445"/>
        <a:ext cx="8229600" cy="893995"/>
      </dsp:txXfrm>
    </dsp:sp>
    <dsp:sp modelId="{36032F32-244C-42A9-84E0-C8D1780B6D3E}">
      <dsp:nvSpPr>
        <dsp:cNvPr id="0" name=""/>
        <dsp:cNvSpPr/>
      </dsp:nvSpPr>
      <dsp:spPr>
        <a:xfrm>
          <a:off x="0" y="1815983"/>
          <a:ext cx="8229600" cy="8939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(3) assess (patient’s interest and readiness to participate in tobacco cessation programs),</a:t>
          </a:r>
          <a:endParaRPr lang="en-IN" sz="2400" b="1" kern="1200" dirty="0"/>
        </a:p>
      </dsp:txBody>
      <dsp:txXfrm>
        <a:off x="0" y="1815983"/>
        <a:ext cx="8229600" cy="893995"/>
      </dsp:txXfrm>
    </dsp:sp>
    <dsp:sp modelId="{6E0CC521-3C4F-4AC3-8520-A7CF0E648CB1}">
      <dsp:nvSpPr>
        <dsp:cNvPr id="0" name=""/>
        <dsp:cNvSpPr/>
      </dsp:nvSpPr>
      <dsp:spPr>
        <a:xfrm>
          <a:off x="0" y="2723521"/>
          <a:ext cx="8229600" cy="8939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6904"/>
                <a:satOff val="-3018"/>
                <a:lumOff val="192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(4) assist (use appropriate techniques to assist patient in tobacco cessation), and </a:t>
          </a:r>
          <a:endParaRPr lang="en-IN" sz="2400" b="1" i="1" kern="1200" dirty="0"/>
        </a:p>
      </dsp:txBody>
      <dsp:txXfrm>
        <a:off x="0" y="2723521"/>
        <a:ext cx="8229600" cy="893995"/>
      </dsp:txXfrm>
    </dsp:sp>
    <dsp:sp modelId="{8924B77E-706E-471C-B05F-0A18D6367CCD}">
      <dsp:nvSpPr>
        <dsp:cNvPr id="0" name=""/>
        <dsp:cNvSpPr/>
      </dsp:nvSpPr>
      <dsp:spPr>
        <a:xfrm>
          <a:off x="0" y="3631059"/>
          <a:ext cx="8229600" cy="89399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(5) arrange (follow-up contacts with the patient) </a:t>
          </a:r>
          <a:endParaRPr lang="en-IN" sz="2400" b="1" kern="1200" dirty="0"/>
        </a:p>
      </dsp:txBody>
      <dsp:txXfrm>
        <a:off x="0" y="3631059"/>
        <a:ext cx="8229600" cy="893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067C1-433E-4CC8-874A-5ABD13273F8B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83F10-0107-47FB-A814-3507537378C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3427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D2657-B0A5-4EBB-9FE9-A80427AB3F86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0438-B303-43D3-8D95-B901EC515CD6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7AD8-0534-419C-9D67-6CF110FC8DCA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B815-8C2F-417D-9B5D-CEF4292E69BA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910-2AAA-472E-89DE-F8B866416BE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C473B-C88A-4540-8F24-67266A7525C0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B29-DEA9-4304-94D2-02C360F7428F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7F346-2F44-442C-A36C-2BC2696ED7B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1BD6-2504-47D4-BEA9-22545ECB1916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3584-32EE-4986-B1FE-C6B99CB74406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EEAC7-CD2B-4EF7-BAEB-9890AE881AA0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3F26F-A309-43CC-B59A-F1555074A50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F646-86DE-465C-AC3C-C0A20F7CB0E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428868"/>
            <a:ext cx="7772400" cy="1470025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C000"/>
                </a:solidFill>
              </a:rPr>
              <a:t>Smoking and Periodontal Disease </a:t>
            </a:r>
            <a:endParaRPr lang="en-IN" sz="40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4572008"/>
            <a:ext cx="3143272" cy="164307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PRESENTED BY: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Dr </a:t>
            </a:r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pushpendra</a:t>
            </a:r>
            <a:r>
              <a:rPr lang="en-US" dirty="0" smtClean="0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yadav</a:t>
            </a:r>
            <a:endParaRPr lang="en-US" dirty="0" smtClean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Sr. lecturer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Dept. of  </a:t>
            </a:r>
            <a:r>
              <a:rPr lang="en-US" dirty="0" err="1" smtClean="0">
                <a:solidFill>
                  <a:schemeClr val="tx1"/>
                </a:solidFill>
                <a:latin typeface="Algerian" pitchFamily="82" charset="0"/>
                <a:cs typeface="Times New Roman" pitchFamily="18" charset="0"/>
              </a:rPr>
              <a:t>Periodontology</a:t>
            </a:r>
            <a:endParaRPr lang="en-US" dirty="0" smtClean="0">
              <a:solidFill>
                <a:schemeClr val="tx1"/>
              </a:solidFill>
              <a:latin typeface="Algerian" pitchFamily="82" charset="0"/>
              <a:cs typeface="Times New Roman" pitchFamily="18" charset="0"/>
            </a:endParaRPr>
          </a:p>
          <a:p>
            <a:endParaRPr lang="en-IN" dirty="0"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85720" y="357166"/>
            <a:ext cx="8572560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  <a:latin typeface="Algerian" pitchFamily="82" charset="0"/>
              </a:rPr>
              <a:t>RUNGTA COLLEGE OF DENTAL SCIENCES AND RESEARCH,BHILAI</a:t>
            </a:r>
            <a:endParaRPr lang="en-US" sz="2400" b="1" u="sng" dirty="0">
              <a:solidFill>
                <a:schemeClr val="tx1"/>
              </a:solidFill>
              <a:latin typeface="Algerian" pitchFamily="82" charset="0"/>
            </a:endParaRPr>
          </a:p>
        </p:txBody>
      </p:sp>
      <p:pic>
        <p:nvPicPr>
          <p:cNvPr id="6" name="Picture 5" descr="rungta logo">
            <a:extLst>
              <a:ext uri="{FF2B5EF4-FFF2-40B4-BE49-F238E27FC236}">
                <a16:creationId xmlns="" xmlns:a16="http://schemas.microsoft.com/office/drawing/2014/main" id="{F38FFA46-7635-3509-37CA-B903AD620E3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14422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32656"/>
            <a:ext cx="3960440" cy="59046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Solid ( Particulate 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Phase  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“tar” 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(itself made up of many toxic chemicals), 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Nicotine</a:t>
            </a:r>
            <a:endParaRPr kumimoji="0" lang="en-US" sz="22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Benzene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Phenol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Cresol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Naphthylamine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IN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Dimethylnitrosamine</a:t>
            </a:r>
            <a:endParaRPr kumimoji="0" lang="en-IN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Benzo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(a)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pyrene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Trace metals (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Nickel, arsenic, polonium 210)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Indole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Carbazole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Catechol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6584" y="332656"/>
            <a:ext cx="3347864" cy="59400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u="sng" dirty="0" smtClean="0"/>
              <a:t> Gas</a:t>
            </a:r>
            <a:r>
              <a:rPr lang="en-US" sz="3200" b="1" dirty="0" smtClean="0"/>
              <a:t> </a:t>
            </a:r>
            <a:r>
              <a:rPr lang="en-US" sz="3200" b="1" u="sng" dirty="0" smtClean="0"/>
              <a:t>phase</a:t>
            </a:r>
          </a:p>
          <a:p>
            <a:pPr>
              <a:buFontTx/>
              <a:buNone/>
            </a:pPr>
            <a:endParaRPr lang="en-US" i="1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Carbon monoxide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Ammonia  </a:t>
            </a:r>
            <a:endParaRPr lang="en-US" sz="2200" i="1" dirty="0" smtClean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Formaldehyde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Nitrosamines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Hydrazine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Vinyl chloride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Oxides of nitrogen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Hydro Cyanic acid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/>
              <a:t>Acetaldehyde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err="1" smtClean="0"/>
              <a:t>Acrolein</a:t>
            </a:r>
            <a:r>
              <a:rPr lang="en-US" sz="22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FF0000"/>
                </a:solidFill>
                <a:latin typeface="+mj-lt"/>
              </a:rPr>
              <a:t>TAR</a:t>
            </a:r>
            <a:r>
              <a:rPr lang="en-IN" sz="2800" dirty="0" smtClean="0">
                <a:latin typeface="+mj-lt"/>
              </a:rPr>
              <a:t> is inhaled with the smoke and in its condensate form, is the sticky brown substance that stains fingers and teeth yellow/brown.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NICOTINE</a:t>
            </a:r>
            <a:r>
              <a:rPr lang="en-US" sz="2800" dirty="0" smtClean="0">
                <a:latin typeface="+mj-lt"/>
                <a:cs typeface="Times New Roman" pitchFamily="18" charset="0"/>
              </a:rPr>
              <a:t> is an alkaloid.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0.6–3.0% of dry weight of tobacco.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psychoactive drug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euphoria and 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 smtClean="0">
                <a:latin typeface="+mj-lt"/>
                <a:cs typeface="Times New Roman" pitchFamily="18" charset="0"/>
              </a:rPr>
              <a:t>leads to withdrawal symptoms when it is absent.</a:t>
            </a:r>
            <a:endParaRPr lang="en-US" sz="2800" b="1" i="1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>
                <a:cs typeface="Times New Roman" pitchFamily="18" charset="0"/>
              </a:rPr>
              <a:t>It is quickly absorbed in the lung and reaches the brain within 10 to 19 seconds.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cs typeface="Times New Roman" pitchFamily="18" charset="0"/>
              </a:rPr>
              <a:t>Pronounced effect on CVS – increase HR, CO and BP, also effects peripheral </a:t>
            </a:r>
            <a:r>
              <a:rPr lang="en-IN" sz="2800" dirty="0" err="1" smtClean="0">
                <a:cs typeface="Times New Roman" pitchFamily="18" charset="0"/>
              </a:rPr>
              <a:t>vaso</a:t>
            </a:r>
            <a:r>
              <a:rPr lang="en-IN" sz="2800" dirty="0" smtClean="0">
                <a:cs typeface="Times New Roman" pitchFamily="18" charset="0"/>
              </a:rPr>
              <a:t>- constriction .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>
                <a:cs typeface="Times New Roman" pitchFamily="18" charset="0"/>
              </a:rPr>
              <a:t>Acts directly on blood vessels and capillaries to produce vasoconstriction.</a:t>
            </a:r>
            <a:endParaRPr lang="en-I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12</a:t>
            </a:fld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COTININE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metabolite of nicotine. </a:t>
            </a:r>
          </a:p>
          <a:p>
            <a:pPr algn="just">
              <a:lnSpc>
                <a:spcPct val="150000"/>
              </a:lnSpc>
            </a:pP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Cotinine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is measured in preference to nicotine as the half-life of nicotine is short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( ≈ 1 to 2 hours)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whereas that of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cotinine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is approximately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20 hours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Plasma and saliva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cotinine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concentration in smokers is approx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300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/ml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and the urine concentration is approx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1500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/ml. 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Non smokers usually have plasma and saliva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conconcentration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&lt;2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/ml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(unless they are passive smokers).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Effects of Smoking on Prevalence and Severity of Periodontal Disease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Gingivitis</a:t>
            </a:r>
            <a:r>
              <a:rPr lang="en-IN" b="1" dirty="0">
                <a:solidFill>
                  <a:srgbClr val="C00000"/>
                </a:solidFill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↓Gingival inflammation and bleeding on probing </a:t>
            </a:r>
          </a:p>
          <a:p>
            <a:r>
              <a:rPr lang="en-IN" sz="2800" b="1" dirty="0" err="1">
                <a:solidFill>
                  <a:srgbClr val="C00000"/>
                </a:solidFill>
              </a:rPr>
              <a:t>Periodontitis</a:t>
            </a:r>
            <a:r>
              <a:rPr lang="en-IN" sz="2800" b="1" dirty="0">
                <a:solidFill>
                  <a:srgbClr val="C00000"/>
                </a:solidFill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↑Prevalence and severity of periodontal destruction 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↑Pocket depth, attachment loss, and bone loss 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↑Rate of periodontal destruction 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↑Prevalence of severe </a:t>
            </a:r>
            <a:r>
              <a:rPr lang="en-IN" dirty="0" err="1"/>
              <a:t>periodontitis</a:t>
            </a:r>
            <a:r>
              <a:rPr lang="en-IN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Effects of Smoking on Prevalence and Severity of Periodontal Disease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/>
              <a:t>↑Tooth loss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/>
              <a:t>↑Prevalence with increased number of cigarettes smoked per day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/>
              <a:t>↓Prevalence and severity with smoking cessation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Effects of Smoking on </a:t>
            </a:r>
            <a:r>
              <a:rPr lang="en-IN" sz="2800" b="1" dirty="0" err="1">
                <a:solidFill>
                  <a:srgbClr val="FF0000"/>
                </a:solidFill>
              </a:rPr>
              <a:t>Etiology</a:t>
            </a:r>
            <a:r>
              <a:rPr lang="en-IN" sz="2800" b="1" dirty="0">
                <a:solidFill>
                  <a:srgbClr val="FF0000"/>
                </a:solidFill>
              </a:rPr>
              <a:t> and Pathogenesis of Periodontal Disease </a:t>
            </a:r>
            <a:endParaRPr lang="en-IN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Effects of Smoking on </a:t>
            </a:r>
            <a:r>
              <a:rPr lang="en-IN" sz="2800" b="1" dirty="0" err="1">
                <a:solidFill>
                  <a:srgbClr val="FF0000"/>
                </a:solidFill>
              </a:rPr>
              <a:t>Etiology</a:t>
            </a:r>
            <a:r>
              <a:rPr lang="en-IN" sz="2800" b="1" dirty="0">
                <a:solidFill>
                  <a:srgbClr val="FF0000"/>
                </a:solidFill>
              </a:rPr>
              <a:t> and Pathogenesis of Periodontal Disease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C00000"/>
                </a:solidFill>
              </a:rPr>
              <a:t>Microbiology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No effect on rate of plaque accumulation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↑Colonization of shallow periodontal pockets by periodontal pathogens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↑Levels of periodontal pathogens in deep periodontal pockets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Immunology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Altered </a:t>
            </a:r>
            <a:r>
              <a:rPr lang="en-IN" dirty="0" err="1"/>
              <a:t>neutrophil</a:t>
            </a:r>
            <a:r>
              <a:rPr lang="en-IN" dirty="0"/>
              <a:t> </a:t>
            </a:r>
            <a:r>
              <a:rPr lang="en-IN" dirty="0" err="1"/>
              <a:t>chemotaxis</a:t>
            </a:r>
            <a:r>
              <a:rPr lang="en-IN" dirty="0"/>
              <a:t>, </a:t>
            </a:r>
            <a:r>
              <a:rPr lang="en-IN" dirty="0" err="1"/>
              <a:t>phagocytosis</a:t>
            </a:r>
            <a:r>
              <a:rPr lang="en-IN" dirty="0"/>
              <a:t>, and oxidative burst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↑TNF–α and PGE2 in gingival </a:t>
            </a:r>
            <a:r>
              <a:rPr lang="en-IN" dirty="0" err="1"/>
              <a:t>crevicular</a:t>
            </a:r>
            <a:r>
              <a:rPr lang="en-IN" dirty="0"/>
              <a:t> fluid (GCF)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</a:t>
            </a:r>
            <a:r>
              <a:rPr lang="en-IN" dirty="0" err="1"/>
              <a:t>Neutrophil</a:t>
            </a:r>
            <a:r>
              <a:rPr lang="en-IN" dirty="0"/>
              <a:t> </a:t>
            </a:r>
            <a:r>
              <a:rPr lang="en-IN" dirty="0" err="1"/>
              <a:t>collagenase</a:t>
            </a:r>
            <a:r>
              <a:rPr lang="en-IN" dirty="0"/>
              <a:t> and </a:t>
            </a:r>
            <a:r>
              <a:rPr lang="en-IN" dirty="0" err="1"/>
              <a:t>elastase</a:t>
            </a:r>
            <a:r>
              <a:rPr lang="en-IN" dirty="0"/>
              <a:t> in GCF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↑Production of PGE2 by </a:t>
            </a:r>
            <a:r>
              <a:rPr lang="en-IN" dirty="0" err="1"/>
              <a:t>monocytes</a:t>
            </a:r>
            <a:r>
              <a:rPr lang="en-IN" dirty="0"/>
              <a:t> in response to LPS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b="1" dirty="0">
                <a:solidFill>
                  <a:srgbClr val="C00000"/>
                </a:solidFill>
              </a:rPr>
              <a:t>Physiology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↓Gingival blood vessels with ↑inflammation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↓GCF flow and bleeding on probing with ↑ inflammation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↓</a:t>
            </a:r>
            <a:r>
              <a:rPr lang="en-IN" dirty="0" err="1"/>
              <a:t>Subgingival</a:t>
            </a:r>
            <a:r>
              <a:rPr lang="en-IN" dirty="0"/>
              <a:t> temperature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↑Time needed to recover from local </a:t>
            </a:r>
            <a:r>
              <a:rPr lang="en-IN" dirty="0" err="1"/>
              <a:t>anesthesia</a:t>
            </a:r>
            <a:r>
              <a:rPr lang="en-IN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</p:spPr>
        <p:txBody>
          <a:bodyPr>
            <a:norm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SPECIFIC  LEARNING  OBJECTIVES</a:t>
            </a:r>
            <a:endParaRPr lang="en-IN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1472" y="959827"/>
          <a:ext cx="8229600" cy="47154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3200"/>
                <a:gridCol w="2743200"/>
                <a:gridCol w="2743200"/>
              </a:tblGrid>
              <a:tr h="397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CORE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Introduction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Affective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Desire to know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Terminology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Must to know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Forms of tobacco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Must to know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Constituents of tobacco smoke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Must to know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Effects of Smoking on the Prevalence and Severity of Periodontal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Must to know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Effect of smoking on the etiology and pathogenesis of periodontal disease </a:t>
                      </a:r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Cognitive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Must to know</a:t>
                      </a:r>
                    </a:p>
                  </a:txBody>
                  <a:tcPr/>
                </a:tc>
              </a:tr>
              <a:tr h="1259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Effects of smoking on periodontal therapy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Smoking cessation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Cognitive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Cognitive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Must to know</a:t>
                      </a:r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Must to know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2800" b="1" dirty="0">
                <a:solidFill>
                  <a:srgbClr val="FF0000"/>
                </a:solidFill>
              </a:rPr>
              <a:t>EFFECTS OF SMOKING ON RESPONSE TO PERIODONTAL THERAPY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b="1" dirty="0">
                <a:solidFill>
                  <a:srgbClr val="C00000"/>
                </a:solidFill>
              </a:rPr>
              <a:t>Nonsurgical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↓Clinical response to scaling and root </a:t>
            </a:r>
            <a:r>
              <a:rPr lang="en-IN" dirty="0" err="1"/>
              <a:t>planing</a:t>
            </a:r>
            <a:r>
              <a:rPr lang="en-IN" dirty="0"/>
              <a:t>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↓Reduction in pocket depth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↓Gain in clinical attachment levels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↓Negative impact of smoking with ↑level of plaque control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Surgery and implants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/>
              <a:t>↓Pocket depth reduction after surgery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/>
              <a:t>↑Deterioration of </a:t>
            </a:r>
            <a:r>
              <a:rPr lang="en-IN" sz="2400" dirty="0" err="1"/>
              <a:t>furcations</a:t>
            </a:r>
            <a:r>
              <a:rPr lang="en-IN" sz="2400" dirty="0"/>
              <a:t> after surgery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/>
              <a:t>↓Gain in clinical attachment levels, ↓ bone fill, ↑ recession, and ↑ membrane exposure after GTR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dirty="0" smtClean="0"/>
              <a:t>↓</a:t>
            </a:r>
            <a:r>
              <a:rPr lang="en-IN" sz="2400" dirty="0"/>
              <a:t>Pocket depth reduction and gain in clinical attachment levels after open flap debridement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/>
              <a:t>Conflicting data on the impact of smoking on implant success.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 smtClean="0"/>
              <a:t>Smoking cessation should be recommended before implants. </a:t>
            </a:r>
          </a:p>
          <a:p>
            <a:pPr algn="just">
              <a:lnSpc>
                <a:spcPct val="150000"/>
              </a:lnSpc>
            </a:pPr>
            <a:r>
              <a:rPr lang="en-IN" b="1" dirty="0">
                <a:solidFill>
                  <a:srgbClr val="C00000"/>
                </a:solidFill>
              </a:rPr>
              <a:t>Maintenance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↑Pocket depth during maintenance therapy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↓Gain in clinical attachment levels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Recurrent (refractory) disease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↑Recurrent/refractory disease in smokers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↑Need for re-treatment in smokers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↑Need for antibiotics in smokers to control the negative effects of periodontal infection on surgical outcomes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IN" dirty="0"/>
              <a:t>↑Tooth loss in smokers after surgical therapy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SMOKING CESSATION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the effects of smoking on the host are reversible with smoking </a:t>
            </a:r>
            <a:r>
              <a:rPr lang="en-IN" sz="2800" dirty="0" smtClean="0"/>
              <a:t>cessation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smoking </a:t>
            </a:r>
            <a:r>
              <a:rPr lang="en-IN" sz="2800" dirty="0"/>
              <a:t>cessation programs should be an integral component of periodontal education and therapy. </a:t>
            </a: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Several </a:t>
            </a:r>
            <a:r>
              <a:rPr lang="en-IN" sz="2800" dirty="0"/>
              <a:t>tobacco intervention approaches can be used in helping the patient deal with the nicotine withdrawal symptoms and </a:t>
            </a:r>
            <a:r>
              <a:rPr lang="en-IN" sz="2800" dirty="0" err="1"/>
              <a:t>psychologic</a:t>
            </a:r>
            <a:r>
              <a:rPr lang="en-IN" sz="2800" dirty="0"/>
              <a:t> factors associated with smoking cessation</a:t>
            </a:r>
            <a:r>
              <a:rPr lang="en-IN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An appropriate approach for the dental office is the five-step program recommended by the Agency for Health Care Research and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“five As” approach for smoking cessation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In addition, </a:t>
            </a:r>
            <a:r>
              <a:rPr lang="en-IN" sz="2800" dirty="0" err="1" smtClean="0"/>
              <a:t>pharmacotherapeutic</a:t>
            </a:r>
            <a:r>
              <a:rPr lang="en-IN" sz="2800" dirty="0" smtClean="0"/>
              <a:t> treatments such as nicotine replacement therapy and sustained </a:t>
            </a:r>
            <a:r>
              <a:rPr lang="en-IN" sz="2800" dirty="0" err="1" smtClean="0"/>
              <a:t>bupropion</a:t>
            </a:r>
            <a:r>
              <a:rPr lang="en-IN" sz="2800" dirty="0" smtClean="0"/>
              <a:t> administration have proved effective.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27</a:t>
            </a:fld>
            <a:endParaRPr lang="en-I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lgerian" pitchFamily="82" charset="0"/>
              </a:rPr>
              <a:t>summary</a:t>
            </a:r>
            <a:endParaRPr lang="en-IN" sz="32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IN" sz="2800" dirty="0" smtClean="0"/>
              <a:t>		Smokers may </a:t>
            </a:r>
            <a:r>
              <a:rPr lang="en-IN" sz="2800" dirty="0"/>
              <a:t>present with periodontal disease at an early age, </a:t>
            </a:r>
            <a:r>
              <a:rPr lang="en-IN" sz="2800" dirty="0" smtClean="0"/>
              <a:t>may </a:t>
            </a:r>
            <a:r>
              <a:rPr lang="en-IN" sz="2800" dirty="0"/>
              <a:t>be difficult to treat with conventional therapy, and </a:t>
            </a:r>
            <a:r>
              <a:rPr lang="en-IN" sz="2800" dirty="0" smtClean="0"/>
              <a:t>may </a:t>
            </a:r>
            <a:r>
              <a:rPr lang="en-IN" sz="2800" dirty="0"/>
              <a:t>continue to have progressive or recurrent </a:t>
            </a:r>
            <a:r>
              <a:rPr lang="en-IN" sz="2800" dirty="0" err="1"/>
              <a:t>periodontitis</a:t>
            </a:r>
            <a:r>
              <a:rPr lang="en-IN" sz="2800" dirty="0"/>
              <a:t> leading to tooth loss.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28</a:t>
            </a:fld>
            <a:endParaRPr lang="en-I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Reference </a:t>
            </a:r>
            <a:endParaRPr lang="en-IN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329642" cy="4554551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Newman MG, Takei HH,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Klokkevold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PR, Carranza FA. Carranza’s clinical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periodontology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10th ed. Saunders Elsevier; 2007.</a:t>
            </a: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Lindhe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J, Lang NP and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Karring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T. Clinical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Periodontology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Implant Dentistry. 6th ed. Oxford (UK): Blackwell Publishing Ltd.; 2015.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Newman MG, Takei HH,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Klokkevold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PR, Carranza FA. Carranza’s clinical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periodontology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13th ed. Saunders Elsevier; 2018.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29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CONTENTS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z="2400" b="1" dirty="0" smtClean="0">
                <a:latin typeface="+mj-lt"/>
                <a:cs typeface="Times New Roman" pitchFamily="18" charset="0"/>
              </a:rPr>
              <a:t>Introduction </a:t>
            </a:r>
          </a:p>
          <a:p>
            <a:r>
              <a:rPr lang="en-IN" sz="2400" b="1" dirty="0" smtClean="0">
                <a:latin typeface="+mj-lt"/>
                <a:cs typeface="Times New Roman" pitchFamily="18" charset="0"/>
              </a:rPr>
              <a:t>Terminology</a:t>
            </a:r>
          </a:p>
          <a:p>
            <a:r>
              <a:rPr lang="en-IN" sz="2400" b="1" dirty="0" smtClean="0">
                <a:latin typeface="+mj-lt"/>
                <a:cs typeface="Times New Roman" pitchFamily="18" charset="0"/>
              </a:rPr>
              <a:t>Forms of tobacco</a:t>
            </a:r>
          </a:p>
          <a:p>
            <a:r>
              <a:rPr lang="en-US" sz="2400" b="1" dirty="0" smtClean="0">
                <a:latin typeface="+mj-lt"/>
                <a:cs typeface="Times New Roman" pitchFamily="18" charset="0"/>
              </a:rPr>
              <a:t>Constituents of tobacco smoke</a:t>
            </a:r>
          </a:p>
          <a:p>
            <a:r>
              <a:rPr lang="en-IN" sz="2400" b="1" dirty="0" smtClean="0">
                <a:latin typeface="+mj-lt"/>
              </a:rPr>
              <a:t>Effects of Smoking on the Prevalence and Severity of Periodontal Diseases</a:t>
            </a:r>
          </a:p>
          <a:p>
            <a:pPr lvl="3">
              <a:buFont typeface="Wingdings" pitchFamily="2" charset="2"/>
              <a:buChar char="q"/>
            </a:pPr>
            <a:r>
              <a:rPr lang="en-IN" sz="1800" b="1" dirty="0" smtClean="0">
                <a:latin typeface="+mj-lt"/>
              </a:rPr>
              <a:t>Gingivitis  </a:t>
            </a:r>
          </a:p>
          <a:p>
            <a:pPr lvl="3">
              <a:buFont typeface="Wingdings" pitchFamily="2" charset="2"/>
              <a:buChar char="q"/>
            </a:pPr>
            <a:r>
              <a:rPr lang="en-US" sz="1800" b="1" dirty="0" err="1" smtClean="0">
                <a:latin typeface="+mj-lt"/>
              </a:rPr>
              <a:t>periodontitis</a:t>
            </a:r>
            <a:endParaRPr lang="en-IN" sz="18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  <a:cs typeface="Times New Roman" pitchFamily="18" charset="0"/>
              </a:rPr>
              <a:t>Effect of smoking on the etiology and pathogenesis of periodontal disease </a:t>
            </a:r>
            <a:r>
              <a:rPr lang="en-IN" sz="2400" b="1" dirty="0" smtClean="0">
                <a:latin typeface="+mj-lt"/>
                <a:cs typeface="Times New Roman" pitchFamily="18" charset="0"/>
              </a:rPr>
              <a:t> </a:t>
            </a:r>
          </a:p>
          <a:p>
            <a:pPr lvl="3">
              <a:buFont typeface="Wingdings" pitchFamily="2" charset="2"/>
              <a:buChar char="q"/>
            </a:pPr>
            <a:r>
              <a:rPr lang="en-US" b="1" dirty="0" smtClean="0">
                <a:latin typeface="+mj-lt"/>
                <a:cs typeface="Times New Roman" pitchFamily="18" charset="0"/>
              </a:rPr>
              <a:t>Microbiology </a:t>
            </a:r>
          </a:p>
          <a:p>
            <a:pPr lvl="3">
              <a:buFont typeface="Wingdings" pitchFamily="2" charset="2"/>
              <a:buChar char="q"/>
            </a:pPr>
            <a:r>
              <a:rPr lang="en-US" b="1" dirty="0" smtClean="0">
                <a:latin typeface="+mj-lt"/>
                <a:cs typeface="Times New Roman" pitchFamily="18" charset="0"/>
              </a:rPr>
              <a:t>Immune-Inflammatory responses</a:t>
            </a:r>
          </a:p>
          <a:p>
            <a:pPr lvl="3">
              <a:buFont typeface="Wingdings" pitchFamily="2" charset="2"/>
              <a:buChar char="q"/>
            </a:pPr>
            <a:r>
              <a:rPr lang="en-US" b="1" dirty="0" smtClean="0">
                <a:latin typeface="+mj-lt"/>
                <a:cs typeface="Times New Roman" pitchFamily="18" charset="0"/>
              </a:rPr>
              <a:t> Physiology </a:t>
            </a:r>
            <a:r>
              <a:rPr lang="en-IN" b="1" dirty="0" smtClean="0"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/>
            </a:r>
            <a:b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</a:br>
            <a: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/>
            </a:r>
            <a:b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</a:br>
            <a: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/>
            </a:r>
            <a:b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</a:br>
            <a: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/>
            </a:r>
            <a:b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</a:br>
            <a: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/>
            </a:r>
            <a:b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</a:br>
            <a: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/>
            </a:r>
            <a:b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</a:br>
            <a: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THANK </a:t>
            </a:r>
            <a: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YOU</a:t>
            </a:r>
            <a:r>
              <a:rPr lang="e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I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IN" sz="6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30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+mj-lt"/>
                <a:cs typeface="Times New Roman" pitchFamily="18" charset="0"/>
              </a:rPr>
              <a:t>Effects of smoking on periodontal therapy</a:t>
            </a:r>
          </a:p>
          <a:p>
            <a:pPr lvl="1"/>
            <a:r>
              <a:rPr lang="en-IN" sz="2400" dirty="0" smtClean="0">
                <a:latin typeface="+mj-lt"/>
              </a:rPr>
              <a:t>Non surgical </a:t>
            </a:r>
          </a:p>
          <a:p>
            <a:pPr lvl="1"/>
            <a:r>
              <a:rPr lang="en-IN" sz="2400" dirty="0" smtClean="0">
                <a:latin typeface="+mj-lt"/>
              </a:rPr>
              <a:t>Surgical and implant</a:t>
            </a:r>
          </a:p>
          <a:p>
            <a:pPr lvl="1"/>
            <a:r>
              <a:rPr lang="en-IN" sz="2400" dirty="0" err="1" smtClean="0">
                <a:latin typeface="+mj-lt"/>
              </a:rPr>
              <a:t>Maintainence</a:t>
            </a:r>
            <a:endParaRPr lang="en-IN" sz="2400" dirty="0" smtClean="0">
              <a:latin typeface="+mj-lt"/>
            </a:endParaRPr>
          </a:p>
          <a:p>
            <a:pPr lvl="1"/>
            <a:r>
              <a:rPr lang="en-IN" sz="2400" dirty="0" smtClean="0">
                <a:latin typeface="+mj-lt"/>
              </a:rPr>
              <a:t>Recurrent (refractory) disease </a:t>
            </a:r>
            <a:endParaRPr lang="en-IN" sz="2400" dirty="0" smtClean="0">
              <a:latin typeface="+mj-lt"/>
              <a:cs typeface="Times New Roman" pitchFamily="18" charset="0"/>
            </a:endParaRPr>
          </a:p>
          <a:p>
            <a:r>
              <a:rPr lang="en-IN" sz="2800" dirty="0" smtClean="0">
                <a:latin typeface="+mj-lt"/>
                <a:cs typeface="Times New Roman" pitchFamily="18" charset="0"/>
              </a:rPr>
              <a:t>Smoking cessation </a:t>
            </a:r>
          </a:p>
          <a:p>
            <a:r>
              <a:rPr lang="en-US" sz="2800" dirty="0" smtClean="0">
                <a:latin typeface="+mj-lt"/>
                <a:cs typeface="Times New Roman" pitchFamily="18" charset="0"/>
              </a:rPr>
              <a:t>Summary</a:t>
            </a:r>
          </a:p>
          <a:p>
            <a:r>
              <a:rPr lang="en-US" sz="2800" dirty="0" smtClean="0">
                <a:latin typeface="+mj-lt"/>
                <a:cs typeface="Times New Roman" pitchFamily="18" charset="0"/>
              </a:rPr>
              <a:t>Reference  </a:t>
            </a:r>
            <a:endParaRPr lang="en-IN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INTRODUCTION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cs typeface="Times New Roman" pitchFamily="18" charset="0"/>
              </a:rPr>
              <a:t>Smoking is a major risk factor for </a:t>
            </a:r>
            <a:r>
              <a:rPr lang="en-US" sz="2800" b="1" dirty="0" err="1" smtClean="0">
                <a:cs typeface="Times New Roman" pitchFamily="18" charset="0"/>
              </a:rPr>
              <a:t>periodontitis</a:t>
            </a:r>
            <a:r>
              <a:rPr lang="en-US" sz="2800" b="1" dirty="0" smtClean="0">
                <a:cs typeface="Times New Roman" pitchFamily="18" charset="0"/>
              </a:rPr>
              <a:t>, affecting the prevalence, extent and severity of disease.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IN" sz="2800" b="1" dirty="0" smtClean="0">
                <a:cs typeface="Times New Roman" pitchFamily="18" charset="0"/>
              </a:rPr>
              <a:t>Smoking may influence the clinical outcome of nonsurgical and surgical therapy as well as the long-term success of implant placement. </a:t>
            </a:r>
            <a:endParaRPr lang="en-IN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5</a:t>
            </a:fld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INTRODUCTION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/>
              <a:t>Longitudinal studies have demonstrated that young individuals smoking more than 15 cigarettes per day showed the highest risk for tooth </a:t>
            </a:r>
            <a:r>
              <a:rPr lang="en-IN" sz="2400" dirty="0" smtClean="0"/>
              <a:t>loss.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Also</a:t>
            </a:r>
            <a:r>
              <a:rPr lang="en-IN" sz="2400" dirty="0"/>
              <a:t>, smokers are more than six times as likely as </a:t>
            </a:r>
            <a:r>
              <a:rPr lang="en-IN" sz="2400" dirty="0" smtClean="0"/>
              <a:t>non smokers </a:t>
            </a:r>
            <a:r>
              <a:rPr lang="en-IN" sz="2400" dirty="0"/>
              <a:t>to demonstrate continued attachment </a:t>
            </a:r>
            <a:r>
              <a:rPr lang="en-IN" sz="2400" dirty="0" smtClean="0"/>
              <a:t>loss.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Over </a:t>
            </a:r>
            <a:r>
              <a:rPr lang="en-IN" sz="2400" dirty="0"/>
              <a:t>a 10-year period, bone loss has been reported to be twice as rapid in smokers as in </a:t>
            </a:r>
            <a:r>
              <a:rPr lang="en-IN" sz="2400" dirty="0" smtClean="0"/>
              <a:t>non-smokers and </a:t>
            </a:r>
            <a:r>
              <a:rPr lang="en-IN" sz="2400" dirty="0"/>
              <a:t>proceeds more rapidly even in the presence of excellent plaque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TERMINOLOGY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Current smokers</a:t>
            </a:r>
          </a:p>
          <a:p>
            <a:pPr lvl="1"/>
            <a:r>
              <a:rPr lang="en-US" sz="2400" b="1" dirty="0" smtClean="0"/>
              <a:t>Those who smoked 100 or more cigarettes over their lifetime &amp; smoked at the time of interview.</a:t>
            </a:r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Former smokers</a:t>
            </a:r>
          </a:p>
          <a:p>
            <a:pPr lvl="1"/>
            <a:r>
              <a:rPr lang="en-IN" sz="2400" b="1" dirty="0" smtClean="0"/>
              <a:t>had smoked 100 or more cigarettes in their lifetime but were not currently smoking </a:t>
            </a:r>
            <a:endParaRPr lang="en-US" sz="2400" b="1" dirty="0" smtClean="0"/>
          </a:p>
          <a:p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Non smokers</a:t>
            </a:r>
          </a:p>
          <a:p>
            <a:pPr lvl="1"/>
            <a:r>
              <a:rPr lang="en-IN" sz="2400" b="1" i="1" dirty="0" smtClean="0"/>
              <a:t>had not smoked 100 or more cigarettes in their lifetime </a:t>
            </a:r>
            <a:endParaRPr lang="en-US" sz="2400" b="1" i="1" dirty="0" smtClean="0"/>
          </a:p>
          <a:p>
            <a:pPr lvl="1">
              <a:buFont typeface="Arial" charset="0"/>
              <a:buNone/>
            </a:pPr>
            <a:r>
              <a:rPr lang="en-US" sz="2400" b="1" i="1" dirty="0" smtClean="0"/>
              <a:t>                                                              </a:t>
            </a:r>
          </a:p>
          <a:p>
            <a:pPr lvl="1">
              <a:buFont typeface="Arial" charset="0"/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                                              </a:t>
            </a:r>
            <a:r>
              <a:rPr lang="en-US" b="1" i="1" dirty="0" smtClean="0">
                <a:solidFill>
                  <a:srgbClr val="C00000"/>
                </a:solidFill>
              </a:rPr>
              <a:t>Center for Disease Control [CDC]</a:t>
            </a:r>
            <a:endParaRPr lang="en-US" sz="2400" i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FORMS OF TOBACCO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990600" y="10668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Smoked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172200" y="1066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Smokeless</a:t>
            </a:r>
            <a:r>
              <a:rPr lang="en-US" b="1" dirty="0"/>
              <a:t> </a:t>
            </a:r>
          </a:p>
        </p:txBody>
      </p:sp>
      <p:pic>
        <p:nvPicPr>
          <p:cNvPr id="7" name="Picture 12" descr="New Picture (6).bmp"/>
          <p:cNvPicPr>
            <a:picLocks noChangeAspect="1"/>
          </p:cNvPicPr>
          <p:nvPr/>
        </p:nvPicPr>
        <p:blipFill>
          <a:blip r:embed="rId2" cstate="print"/>
          <a:srcRect l="10001" b="12628"/>
          <a:stretch>
            <a:fillRect/>
          </a:stretch>
        </p:blipFill>
        <p:spPr bwMode="auto">
          <a:xfrm>
            <a:off x="366936" y="1844824"/>
            <a:ext cx="18288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New Picture (3)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192" y="1854200"/>
            <a:ext cx="2209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beedi.jpg"/>
          <p:cNvPicPr>
            <a:picLocks noChangeAspect="1"/>
          </p:cNvPicPr>
          <p:nvPr/>
        </p:nvPicPr>
        <p:blipFill>
          <a:blip r:embed="rId4" cstate="print"/>
          <a:srcRect l="13091" t="4372" r="12727" b="8197"/>
          <a:stretch>
            <a:fillRect/>
          </a:stretch>
        </p:blipFill>
        <p:spPr bwMode="auto">
          <a:xfrm>
            <a:off x="390525" y="3581400"/>
            <a:ext cx="1784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ooka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200400"/>
            <a:ext cx="2162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New Picture (4)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715000"/>
            <a:ext cx="21336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gutka_tobacco30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752600"/>
            <a:ext cx="2667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edges_The_Snuff_L26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3332584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snuff_orde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5085184"/>
            <a:ext cx="2667000" cy="152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pan masal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276600"/>
            <a:ext cx="2362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CONSTITUENTS OF TOBACCO SMOKE</a:t>
            </a:r>
            <a:endParaRPr lang="en-IN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 descr="cigare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429250" cy="4410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F646-86DE-465C-AC3C-C0A20F7CB0ED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1208</Words>
  <Application>Microsoft Office PowerPoint</Application>
  <PresentationFormat>On-screen Show (4:3)</PresentationFormat>
  <Paragraphs>218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Smoking and Periodontal Disease </vt:lpstr>
      <vt:lpstr>SPECIFIC  LEARNING  OBJECTIVES</vt:lpstr>
      <vt:lpstr>CONTENTS</vt:lpstr>
      <vt:lpstr>Slide 4</vt:lpstr>
      <vt:lpstr>INTRODUCTION</vt:lpstr>
      <vt:lpstr>INTRODUCTION</vt:lpstr>
      <vt:lpstr>TERMINOLOGY</vt:lpstr>
      <vt:lpstr>FORMS OF TOBACCO</vt:lpstr>
      <vt:lpstr>CONSTITUENTS OF TOBACCO SMOKE</vt:lpstr>
      <vt:lpstr>Slide 10</vt:lpstr>
      <vt:lpstr>Slide 11</vt:lpstr>
      <vt:lpstr>Slide 12</vt:lpstr>
      <vt:lpstr>Slide 13</vt:lpstr>
      <vt:lpstr>Effects of Smoking on Prevalence and Severity of Periodontal Disease </vt:lpstr>
      <vt:lpstr>Effects of Smoking on Prevalence and Severity of Periodontal Disease </vt:lpstr>
      <vt:lpstr>Effects of Smoking on Etiology and Pathogenesis of Periodontal Disease </vt:lpstr>
      <vt:lpstr>Effects of Smoking on Etiology and Pathogenesis of Periodontal Disease </vt:lpstr>
      <vt:lpstr>Slide 18</vt:lpstr>
      <vt:lpstr>Slide 19</vt:lpstr>
      <vt:lpstr>EFFECTS OF SMOKING ON RESPONSE TO PERIODONTAL THERAPY </vt:lpstr>
      <vt:lpstr>Slide 21</vt:lpstr>
      <vt:lpstr>Slide 22</vt:lpstr>
      <vt:lpstr>Slide 23</vt:lpstr>
      <vt:lpstr>SMOKING CESSATION</vt:lpstr>
      <vt:lpstr>Slide 25</vt:lpstr>
      <vt:lpstr>“five As” approach for smoking cessation</vt:lpstr>
      <vt:lpstr>Slide 27</vt:lpstr>
      <vt:lpstr>summary</vt:lpstr>
      <vt:lpstr>Reference </vt:lpstr>
      <vt:lpstr>      THANK YOU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26</cp:revision>
  <dcterms:created xsi:type="dcterms:W3CDTF">2019-01-15T10:08:59Z</dcterms:created>
  <dcterms:modified xsi:type="dcterms:W3CDTF">2023-02-16T09:39:57Z</dcterms:modified>
</cp:coreProperties>
</file>